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9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5A6D"/>
    <a:srgbClr val="FFFFFF"/>
    <a:srgbClr val="A5B4FD"/>
    <a:srgbClr val="C2CCFE"/>
    <a:srgbClr val="67679D"/>
    <a:srgbClr val="F0F3FF"/>
    <a:srgbClr val="E9FCF3"/>
    <a:srgbClr val="FDFFFE"/>
    <a:srgbClr val="F1F3FF"/>
    <a:srgbClr val="A7F3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Stile medio 4 - Color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E3FDE45-AF77-4B5C-9715-49D594BDF05E}" styleName="Stile chiaro 1 - Color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Stile medio 1 - Color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032"/>
    <p:restoredTop sz="87805"/>
  </p:normalViewPr>
  <p:slideViewPr>
    <p:cSldViewPr snapToGrid="0">
      <p:cViewPr>
        <p:scale>
          <a:sx n="88" d="100"/>
          <a:sy n="88" d="100"/>
        </p:scale>
        <p:origin x="-3888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 cap="rnd">
              <a:solidFill>
                <a:schemeClr val="bg1"/>
              </a:solidFill>
              <a:bevel/>
            </a:ln>
            <a:effectLst>
              <a:outerShdw blurRad="50800" dist="50800" dir="5400000" algn="ctr" rotWithShape="0">
                <a:srgbClr val="000000">
                  <a:alpha val="56900"/>
                </a:srgb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 cap="rnd">
                <a:noFill/>
                <a:bevel/>
              </a:ln>
              <a:effectLst>
                <a:outerShdw blurRad="50800" dist="50800" dir="5400000" algn="ctr" rotWithShape="0">
                  <a:srgbClr val="000000">
                    <a:alpha val="569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42FA-C443-9DE9-0EAB5A2A872B}"/>
              </c:ext>
            </c:extLst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5"/>
                <a:stretch>
                  <a:fillRect/>
                </a:stretch>
              </a:blipFill>
              <a:ln cap="rnd">
                <a:noFill/>
                <a:bevel/>
              </a:ln>
              <a:effectLst>
                <a:outerShdw blurRad="50800" dist="50800" dir="5400000" algn="ctr" rotWithShape="0">
                  <a:srgbClr val="000000">
                    <a:alpha val="569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42FA-C443-9DE9-0EAB5A2A872B}"/>
              </c:ext>
            </c:extLst>
          </c:dPt>
          <c:dPt>
            <c:idx val="2"/>
            <c:invertIfNegative val="0"/>
            <c:bubble3D val="0"/>
            <c:spPr>
              <a:blipFill>
                <a:blip xmlns:r="http://schemas.openxmlformats.org/officeDocument/2006/relationships" r:embed="rId6"/>
                <a:stretch>
                  <a:fillRect/>
                </a:stretch>
              </a:blipFill>
              <a:ln cap="rnd">
                <a:noFill/>
                <a:bevel/>
              </a:ln>
              <a:effectLst>
                <a:outerShdw blurRad="50800" dist="50800" dir="5400000" algn="ctr" rotWithShape="0">
                  <a:srgbClr val="000000">
                    <a:alpha val="569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42FA-C443-9DE9-0EAB5A2A872B}"/>
              </c:ext>
            </c:extLst>
          </c:dPt>
          <c:dPt>
            <c:idx val="3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 cap="rnd">
                <a:noFill/>
                <a:bevel/>
              </a:ln>
              <a:effectLst>
                <a:outerShdw blurRad="50800" dist="50800" dir="5400000" algn="ctr" rotWithShape="0">
                  <a:srgbClr val="000000">
                    <a:alpha val="569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2FA-C443-9DE9-0EAB5A2A872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Foglio1!$A$2:$A$5</c:f>
              <c:strCache>
                <c:ptCount val="4"/>
                <c:pt idx="0">
                  <c:v>Stress percepito "Spesso" o "Sempre"</c:v>
                </c:pt>
                <c:pt idx="1">
                  <c:v>Tempo dedicato al benessere &lt; 10 min</c:v>
                </c:pt>
                <c:pt idx="2">
                  <c:v>Usato app di benessere</c:v>
                </c:pt>
                <c:pt idx="3">
                  <c:v>Funzionalità più richieste: Frasi motivazionali</c:v>
                </c:pt>
              </c:strCache>
            </c:strRef>
          </c:cat>
          <c:val>
            <c:numRef>
              <c:f>Foglio1!$B$2:$B$5</c:f>
              <c:numCache>
                <c:formatCode>0.0%</c:formatCode>
                <c:ptCount val="4"/>
                <c:pt idx="0">
                  <c:v>0.52600000000000002</c:v>
                </c:pt>
                <c:pt idx="1">
                  <c:v>0.316</c:v>
                </c:pt>
                <c:pt idx="2">
                  <c:v>0.68400000000000005</c:v>
                </c:pt>
                <c:pt idx="3">
                  <c:v>0.57899999999999996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FA-C443-9DE9-0EAB5A2A87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6"/>
        <c:overlap val="100"/>
        <c:axId val="124417152"/>
        <c:axId val="124406400"/>
      </c:barChart>
      <c:catAx>
        <c:axId val="1244171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4406400"/>
        <c:crosses val="autoZero"/>
        <c:auto val="1"/>
        <c:lblAlgn val="ctr"/>
        <c:lblOffset val="100"/>
        <c:noMultiLvlLbl val="0"/>
      </c:catAx>
      <c:valAx>
        <c:axId val="124406400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crossAx val="124417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7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jpeg>
</file>

<file path=ppt/media/image44.png>
</file>

<file path=ppt/media/image5.jpeg>
</file>

<file path=ppt/media/image6.jpe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2CB6B7-D48B-0344-B500-C1ADCFC60E97}" type="datetimeFigureOut">
              <a:rPr lang="it-IT" smtClean="0"/>
              <a:t>11/11/25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7D279B-B248-5044-8307-645758983FF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0192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7D279B-B248-5044-8307-645758983FF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892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7D279B-B248-5044-8307-645758983FF3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4294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b="1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7D279B-B248-5044-8307-645758983FF3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2316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7D279B-B248-5044-8307-645758983FF3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8756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7D279B-B248-5044-8307-645758983FF3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8960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10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48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45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22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94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21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11/11/25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736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11/11/25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45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11/11/25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10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810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40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5000">
              <a:srgbClr val="FDFFFE"/>
            </a:gs>
            <a:gs pos="0">
              <a:srgbClr val="F0F3FF">
                <a:lumMod val="96974"/>
              </a:srgbClr>
            </a:gs>
            <a:gs pos="100000">
              <a:srgbClr val="E9FCF3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598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8" r:id="rId6"/>
    <p:sldLayoutId id="2147483733" r:id="rId7"/>
    <p:sldLayoutId id="2147483734" r:id="rId8"/>
    <p:sldLayoutId id="2147483735" r:id="rId9"/>
    <p:sldLayoutId id="2147483737" r:id="rId10"/>
    <p:sldLayoutId id="2147483736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chart" Target="../charts/chart1.xml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13" Type="http://schemas.openxmlformats.org/officeDocument/2006/relationships/image" Target="../media/image29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3.png"/><Relationship Id="rId12" Type="http://schemas.openxmlformats.org/officeDocument/2006/relationships/image" Target="../media/image28.sv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2.sv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9" Type="http://schemas.openxmlformats.org/officeDocument/2006/relationships/image" Target="../media/image4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pic>
        <p:nvPicPr>
          <p:cNvPr id="4" name="Picture 3" descr="Motivi colorati nel cielo">
            <a:extLst>
              <a:ext uri="{FF2B5EF4-FFF2-40B4-BE49-F238E27FC236}">
                <a16:creationId xmlns:a16="http://schemas.microsoft.com/office/drawing/2014/main" id="{9C9A5A05-DDB3-4FB4-1D94-14D149B8D9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95" t="23391" r="5296"/>
          <a:stretch>
            <a:fillRect/>
          </a:stretch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03FDB8-D911-F8F8-F9EC-FB7FF5435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4324"/>
            <a:ext cx="12192000" cy="257367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17000"/>
                </a:schemeClr>
              </a:gs>
              <a:gs pos="65000">
                <a:schemeClr val="bg1">
                  <a:alpha val="29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7C2589-1BBE-2380-735E-B56C80828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888" y="330320"/>
            <a:ext cx="4354612" cy="1811842"/>
          </a:xfrm>
          <a:ln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it-IT" sz="31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Progettazione dell’Interazione con l’Utente + Lab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9159CC0-5E25-DED1-7F26-D7E3B866D9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3108" y="5702710"/>
            <a:ext cx="3633535" cy="974347"/>
          </a:xfrm>
        </p:spPr>
        <p:txBody>
          <a:bodyPr anchor="ctr">
            <a:normAutofit/>
          </a:bodyPr>
          <a:lstStyle/>
          <a:p>
            <a:pPr algn="r">
              <a:lnSpc>
                <a:spcPct val="100000"/>
              </a:lnSpc>
            </a:pPr>
            <a:r>
              <a:rPr lang="it-IT" sz="1300" dirty="0"/>
              <a:t>Autore: Croce Laura</a:t>
            </a:r>
          </a:p>
          <a:p>
            <a:pPr algn="r">
              <a:lnSpc>
                <a:spcPct val="100000"/>
              </a:lnSpc>
            </a:pPr>
            <a:r>
              <a:rPr lang="it-IT" sz="1300" dirty="0"/>
              <a:t>Matricola: 717847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5FB93E7-FBBE-8011-5212-B6488845E6B4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ED0331CF-337C-F643-5FBD-12A325E9B67E}"/>
              </a:ext>
            </a:extLst>
          </p:cNvPr>
          <p:cNvSpPr/>
          <p:nvPr/>
        </p:nvSpPr>
        <p:spPr>
          <a:xfrm>
            <a:off x="3678880" y="2690336"/>
            <a:ext cx="483424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5400" b="0" cap="none" spc="0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MindBalance</a:t>
            </a:r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63404EEB-AB82-EAAF-3AE7-4D36CA1C17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Titolo 1">
            <a:extLst>
              <a:ext uri="{FF2B5EF4-FFF2-40B4-BE49-F238E27FC236}">
                <a16:creationId xmlns:a16="http://schemas.microsoft.com/office/drawing/2014/main" id="{DCF76E92-D476-B965-E321-2461C34D0015}"/>
              </a:ext>
            </a:extLst>
          </p:cNvPr>
          <p:cNvSpPr txBox="1">
            <a:spLocks/>
          </p:cNvSpPr>
          <p:nvPr/>
        </p:nvSpPr>
        <p:spPr>
          <a:xfrm>
            <a:off x="153887" y="249572"/>
            <a:ext cx="5942113" cy="181184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it-IT" sz="3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Progettazione dell’Interazione con l’Utente + Lab</a:t>
            </a:r>
          </a:p>
        </p:txBody>
      </p:sp>
      <p:sp>
        <p:nvSpPr>
          <p:cNvPr id="28" name="Sottotitolo 2">
            <a:extLst>
              <a:ext uri="{FF2B5EF4-FFF2-40B4-BE49-F238E27FC236}">
                <a16:creationId xmlns:a16="http://schemas.microsoft.com/office/drawing/2014/main" id="{BA62E244-39DA-E879-0030-49CE48A25409}"/>
              </a:ext>
            </a:extLst>
          </p:cNvPr>
          <p:cNvSpPr txBox="1">
            <a:spLocks/>
          </p:cNvSpPr>
          <p:nvPr/>
        </p:nvSpPr>
        <p:spPr>
          <a:xfrm>
            <a:off x="8430776" y="5486951"/>
            <a:ext cx="3633535" cy="974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it-IT" sz="1600" b="1" dirty="0"/>
              <a:t>Autore: Croce Laura</a:t>
            </a:r>
          </a:p>
          <a:p>
            <a:pPr algn="r">
              <a:lnSpc>
                <a:spcPct val="100000"/>
              </a:lnSpc>
            </a:pPr>
            <a:r>
              <a:rPr lang="it-IT" sz="1600" b="1" dirty="0"/>
              <a:t>Matricola: 717847</a:t>
            </a:r>
          </a:p>
          <a:p>
            <a:pPr algn="r">
              <a:lnSpc>
                <a:spcPct val="100000"/>
              </a:lnSpc>
            </a:pPr>
            <a:r>
              <a:rPr lang="it-IT" sz="1600" b="1" dirty="0"/>
              <a:t>A. A. 2024 - 2025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6FC48406-0A1B-41AC-8B55-1C8BB8F994C1}"/>
              </a:ext>
            </a:extLst>
          </p:cNvPr>
          <p:cNvSpPr/>
          <p:nvPr/>
        </p:nvSpPr>
        <p:spPr>
          <a:xfrm>
            <a:off x="3287220" y="2644169"/>
            <a:ext cx="561754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it-IT" sz="7200" b="1" cap="none" spc="0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MindBalance</a:t>
            </a:r>
          </a:p>
        </p:txBody>
      </p:sp>
    </p:spTree>
    <p:extLst>
      <p:ext uri="{BB962C8B-B14F-4D97-AF65-F5344CB8AC3E}">
        <p14:creationId xmlns:p14="http://schemas.microsoft.com/office/powerpoint/2010/main" val="2753433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5615BD-C5C9-65F0-A12C-4966852DD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2598FA-66AE-00BD-00FA-5452F157A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07E4969-F76A-9EEE-55B5-AD097BC3F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8362FE6-6A83-8983-F20D-F4B071696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4C3EDF-8C84-35B8-EF9B-E2E966676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olo 1">
            <a:extLst>
              <a:ext uri="{FF2B5EF4-FFF2-40B4-BE49-F238E27FC236}">
                <a16:creationId xmlns:a16="http://schemas.microsoft.com/office/drawing/2014/main" id="{498158B8-B7A6-EC7A-CBB9-9301A909660C}"/>
              </a:ext>
            </a:extLst>
          </p:cNvPr>
          <p:cNvSpPr txBox="1">
            <a:spLocks/>
          </p:cNvSpPr>
          <p:nvPr/>
        </p:nvSpPr>
        <p:spPr>
          <a:xfrm>
            <a:off x="4063999" y="889820"/>
            <a:ext cx="7719361" cy="193899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>
                <a:solidFill>
                  <a:srgbClr val="4D5A6D"/>
                </a:solidFill>
              </a:rPr>
              <a:t>Test di usabilità: prototipo ad alta fedeltà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CAE0C47-14A4-B310-82F6-26E9158FFDE1}"/>
              </a:ext>
            </a:extLst>
          </p:cNvPr>
          <p:cNvSpPr txBox="1"/>
          <p:nvPr/>
        </p:nvSpPr>
        <p:spPr>
          <a:xfrm>
            <a:off x="5676900" y="4916446"/>
            <a:ext cx="461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dirty="0">
                <a:solidFill>
                  <a:srgbClr val="A5B4FD"/>
                </a:solidFill>
                <a:latin typeface="Poppins" pitchFamily="2" charset="77"/>
                <a:cs typeface="Poppins" pitchFamily="2" charset="77"/>
              </a:rPr>
              <a:t>100,00%</a:t>
            </a:r>
          </a:p>
          <a:p>
            <a:r>
              <a:rPr lang="it-IT" sz="2000" b="1" dirty="0">
                <a:solidFill>
                  <a:srgbClr val="4D5A6D"/>
                </a:solidFill>
                <a:latin typeface="Poppins" pitchFamily="2" charset="77"/>
                <a:cs typeface="Poppins" pitchFamily="2" charset="77"/>
              </a:rPr>
              <a:t>Tasso di Successo Medio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89A8900-F5AE-DB54-8966-D9739785F342}"/>
              </a:ext>
            </a:extLst>
          </p:cNvPr>
          <p:cNvSpPr txBox="1"/>
          <p:nvPr/>
        </p:nvSpPr>
        <p:spPr>
          <a:xfrm>
            <a:off x="4064000" y="3367468"/>
            <a:ext cx="461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dirty="0">
                <a:solidFill>
                  <a:srgbClr val="A5B4FD"/>
                </a:solidFill>
                <a:latin typeface="Poppins" pitchFamily="2" charset="77"/>
                <a:cs typeface="Poppins" pitchFamily="2" charset="77"/>
              </a:rPr>
              <a:t>77.50</a:t>
            </a:r>
          </a:p>
          <a:p>
            <a:r>
              <a:rPr lang="it-IT" sz="2000" b="1" dirty="0">
                <a:solidFill>
                  <a:srgbClr val="4D5A6D"/>
                </a:solidFill>
                <a:latin typeface="Poppins" pitchFamily="2" charset="77"/>
                <a:cs typeface="Poppins" pitchFamily="2" charset="77"/>
              </a:rPr>
              <a:t>Punteggio SUS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EE8DCD8-5D35-1141-BE9D-853C1CA0504D}"/>
              </a:ext>
            </a:extLst>
          </p:cNvPr>
          <p:cNvSpPr txBox="1"/>
          <p:nvPr/>
        </p:nvSpPr>
        <p:spPr>
          <a:xfrm>
            <a:off x="7403124" y="3348269"/>
            <a:ext cx="43802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b="1" dirty="0">
                <a:solidFill>
                  <a:srgbClr val="A5B4FD"/>
                </a:solidFill>
                <a:latin typeface="Poppins" pitchFamily="2" charset="77"/>
                <a:cs typeface="Poppins" pitchFamily="2" charset="77"/>
              </a:rPr>
              <a:t>+1.77</a:t>
            </a:r>
          </a:p>
          <a:p>
            <a:r>
              <a:rPr lang="it-IT" sz="2000" b="1" dirty="0">
                <a:solidFill>
                  <a:srgbClr val="4D5A6D"/>
                </a:solidFill>
                <a:latin typeface="Poppins" pitchFamily="2" charset="77"/>
                <a:cs typeface="Poppins" pitchFamily="2" charset="77"/>
              </a:rPr>
              <a:t>User Experience Questionnaire</a:t>
            </a:r>
          </a:p>
        </p:txBody>
      </p:sp>
      <p:pic>
        <p:nvPicPr>
          <p:cNvPr id="21" name="Picture 6" descr="Lente di ingrandimento che mostra prestazioni in calo">
            <a:extLst>
              <a:ext uri="{FF2B5EF4-FFF2-40B4-BE49-F238E27FC236}">
                <a16:creationId xmlns:a16="http://schemas.microsoft.com/office/drawing/2014/main" id="{EEB66605-99DF-2D26-661B-A1E35712DF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825" r="47389" b="-2"/>
          <a:stretch>
            <a:fillRect/>
          </a:stretch>
        </p:blipFill>
        <p:spPr>
          <a:xfrm>
            <a:off x="0" y="0"/>
            <a:ext cx="3676649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3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5000">
              <a:srgbClr val="FDFFFE"/>
            </a:gs>
            <a:gs pos="0">
              <a:srgbClr val="F0F3FF">
                <a:lumMod val="96974"/>
              </a:srgbClr>
            </a:gs>
            <a:gs pos="100000">
              <a:srgbClr val="E9FCF3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025C09-9016-0519-E81F-936C3B36B0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magine 2" descr="Immagine che contiene testo, schermata, Carattere, Elementi grafici&#10;&#10;Il contenuto generato dall'IA potrebbe non essere corretto.">
            <a:extLst>
              <a:ext uri="{FF2B5EF4-FFF2-40B4-BE49-F238E27FC236}">
                <a16:creationId xmlns:a16="http://schemas.microsoft.com/office/drawing/2014/main" id="{1D4B02DD-42CB-60AC-E073-3949E16A20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" b="15396"/>
          <a:stretch>
            <a:fillRect/>
          </a:stretch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EAAF8617-7257-ED3E-8618-3179F39E6742}"/>
              </a:ext>
            </a:extLst>
          </p:cNvPr>
          <p:cNvSpPr txBox="1">
            <a:spLocks/>
          </p:cNvSpPr>
          <p:nvPr/>
        </p:nvSpPr>
        <p:spPr>
          <a:xfrm>
            <a:off x="430622" y="350544"/>
            <a:ext cx="4445535" cy="263433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5400" b="1" dirty="0">
                <a:solidFill>
                  <a:srgbClr val="4D5A6D"/>
                </a:solidFill>
              </a:rPr>
              <a:t>Grazie per</a:t>
            </a:r>
          </a:p>
          <a:p>
            <a:pPr algn="ctr"/>
            <a:r>
              <a:rPr lang="it-IT" sz="5400" b="1" dirty="0">
                <a:solidFill>
                  <a:srgbClr val="4D5A6D"/>
                </a:solidFill>
              </a:rPr>
              <a:t>L’attenzione</a:t>
            </a: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5EA59AC-C007-0492-4703-7C02D74CA947}"/>
              </a:ext>
            </a:extLst>
          </p:cNvPr>
          <p:cNvSpPr txBox="1">
            <a:spLocks/>
          </p:cNvSpPr>
          <p:nvPr/>
        </p:nvSpPr>
        <p:spPr>
          <a:xfrm>
            <a:off x="4063999" y="889820"/>
            <a:ext cx="7719361" cy="193899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b="1" dirty="0">
              <a:solidFill>
                <a:srgbClr val="4D5A6D"/>
              </a:solidFill>
            </a:endParaRPr>
          </a:p>
        </p:txBody>
      </p:sp>
      <p:sp>
        <p:nvSpPr>
          <p:cNvPr id="6" name="Segnaposto testo 2">
            <a:extLst>
              <a:ext uri="{FF2B5EF4-FFF2-40B4-BE49-F238E27FC236}">
                <a16:creationId xmlns:a16="http://schemas.microsoft.com/office/drawing/2014/main" id="{AA1D0937-A2CF-6F93-98F6-06A4BC17A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6371" y="3328238"/>
            <a:ext cx="1441720" cy="6309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2000" dirty="0">
                <a:solidFill>
                  <a:srgbClr val="4D5A6D"/>
                </a:solidFill>
              </a:rPr>
              <a:t>Domande?</a:t>
            </a:r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B7CF01D2-9385-C2D2-11BC-A65E4E0AC4D6}"/>
              </a:ext>
            </a:extLst>
          </p:cNvPr>
          <p:cNvSpPr txBox="1">
            <a:spLocks/>
          </p:cNvSpPr>
          <p:nvPr/>
        </p:nvSpPr>
        <p:spPr>
          <a:xfrm>
            <a:off x="430464" y="4302585"/>
            <a:ext cx="3633535" cy="974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it-IT" sz="1600" dirty="0">
                <a:solidFill>
                  <a:srgbClr val="4D5A6D"/>
                </a:solidFill>
              </a:rPr>
              <a:t>Autore: Croce Laura</a:t>
            </a:r>
          </a:p>
          <a:p>
            <a:pPr algn="ctr">
              <a:lnSpc>
                <a:spcPct val="100000"/>
              </a:lnSpc>
            </a:pPr>
            <a:r>
              <a:rPr lang="it-IT" sz="1600" dirty="0">
                <a:solidFill>
                  <a:srgbClr val="4D5A6D"/>
                </a:solidFill>
              </a:rPr>
              <a:t>Matricola: 717847</a:t>
            </a:r>
          </a:p>
          <a:p>
            <a:pPr algn="ctr">
              <a:lnSpc>
                <a:spcPct val="100000"/>
              </a:lnSpc>
            </a:pPr>
            <a:r>
              <a:rPr lang="it-IT" sz="1600" dirty="0">
                <a:solidFill>
                  <a:srgbClr val="4D5A6D"/>
                </a:solidFill>
              </a:rPr>
              <a:t>A. A. 2024 - 2025</a:t>
            </a:r>
          </a:p>
        </p:txBody>
      </p:sp>
    </p:spTree>
    <p:extLst>
      <p:ext uri="{BB962C8B-B14F-4D97-AF65-F5344CB8AC3E}">
        <p14:creationId xmlns:p14="http://schemas.microsoft.com/office/powerpoint/2010/main" val="4121793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Titolo 6">
            <a:extLst>
              <a:ext uri="{FF2B5EF4-FFF2-40B4-BE49-F238E27FC236}">
                <a16:creationId xmlns:a16="http://schemas.microsoft.com/office/drawing/2014/main" id="{95C1E10D-E376-84C3-1726-4D0E28433D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48656" y="914400"/>
            <a:ext cx="6236208" cy="13075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3700" b="1" dirty="0">
                <a:solidFill>
                  <a:srgbClr val="4D5A6D"/>
                </a:solidFill>
              </a:rPr>
              <a:t>MindBalance : equilibrio tra corpo e mente</a:t>
            </a:r>
          </a:p>
        </p:txBody>
      </p:sp>
      <p:pic>
        <p:nvPicPr>
          <p:cNvPr id="21" name="Picture 8" descr="Pietre che vengono sostituite">
            <a:extLst>
              <a:ext uri="{FF2B5EF4-FFF2-40B4-BE49-F238E27FC236}">
                <a16:creationId xmlns:a16="http://schemas.microsoft.com/office/drawing/2014/main" id="{6D1C23D9-2B2E-8AC8-6459-3763352363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766" r="31843" b="-2"/>
          <a:stretch>
            <a:fillRect/>
          </a:stretch>
        </p:blipFill>
        <p:spPr>
          <a:xfrm>
            <a:off x="20" y="-1"/>
            <a:ext cx="4663420" cy="6858001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46871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ottotitolo 4">
            <a:extLst>
              <a:ext uri="{FF2B5EF4-FFF2-40B4-BE49-F238E27FC236}">
                <a16:creationId xmlns:a16="http://schemas.microsoft.com/office/drawing/2014/main" id="{7473F1A1-0FA4-0E01-003A-6A3AA22821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48656" y="3051578"/>
            <a:ext cx="6236208" cy="226161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4D5A6D"/>
                </a:solidFill>
              </a:rPr>
              <a:t>Applicazione per il benessere fisico e mentale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4D5A6D"/>
                </a:solidFill>
              </a:rPr>
              <a:t>Unisce strumenti per la cura della mente e del corpo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4D5A6D"/>
                </a:solidFill>
              </a:rPr>
              <a:t>Promuove abitudini sane e consapevoli nella vita quotidiana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4D5A6D"/>
                </a:solidFill>
              </a:rPr>
              <a:t>Interfaccia semplice, intuitiva e accessibile a tutti</a:t>
            </a:r>
          </a:p>
        </p:txBody>
      </p:sp>
    </p:spTree>
    <p:extLst>
      <p:ext uri="{BB962C8B-B14F-4D97-AF65-F5344CB8AC3E}">
        <p14:creationId xmlns:p14="http://schemas.microsoft.com/office/powerpoint/2010/main" val="31154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87" name="Straight Connector 3086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9" name="Straight Connector 308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91" name="Rectangle 3090">
            <a:extLst>
              <a:ext uri="{FF2B5EF4-FFF2-40B4-BE49-F238E27FC236}">
                <a16:creationId xmlns:a16="http://schemas.microsoft.com/office/drawing/2014/main" id="{4109E738-3B9E-4529-9D47-C9708D612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7C8626-4C47-F2B7-AFFB-25D855CF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7"/>
            <a:ext cx="5257951" cy="13167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 err="1">
                <a:solidFill>
                  <a:srgbClr val="4D5A6D"/>
                </a:solidFill>
              </a:rPr>
              <a:t>Analisi</a:t>
            </a:r>
            <a:r>
              <a:rPr lang="en-US" b="1" dirty="0">
                <a:solidFill>
                  <a:srgbClr val="4D5A6D"/>
                </a:solidFill>
              </a:rPr>
              <a:t> della </a:t>
            </a:r>
            <a:r>
              <a:rPr lang="en-US" b="1" dirty="0" err="1">
                <a:solidFill>
                  <a:srgbClr val="4D5A6D"/>
                </a:solidFill>
              </a:rPr>
              <a:t>concorrenza</a:t>
            </a:r>
            <a:endParaRPr lang="en-US" b="1" dirty="0">
              <a:solidFill>
                <a:srgbClr val="4D5A6D"/>
              </a:solidFill>
            </a:endParaRPr>
          </a:p>
        </p:txBody>
      </p:sp>
      <p:cxnSp>
        <p:nvCxnSpPr>
          <p:cNvPr id="3093" name="Straight Connector 3092">
            <a:extLst>
              <a:ext uri="{FF2B5EF4-FFF2-40B4-BE49-F238E27FC236}">
                <a16:creationId xmlns:a16="http://schemas.microsoft.com/office/drawing/2014/main" id="{C896A13E-5C9D-4C6C-B52D-A2C74DEFC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2376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Segnaposto contenuto 7">
            <a:extLst>
              <a:ext uri="{FF2B5EF4-FFF2-40B4-BE49-F238E27FC236}">
                <a16:creationId xmlns:a16="http://schemas.microsoft.com/office/drawing/2014/main" id="{9CC6A132-A088-E907-FBB9-045F4963FC2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3337031"/>
              </p:ext>
            </p:extLst>
          </p:nvPr>
        </p:nvGraphicFramePr>
        <p:xfrm>
          <a:off x="700087" y="2226374"/>
          <a:ext cx="5867662" cy="3721991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1556414">
                  <a:extLst>
                    <a:ext uri="{9D8B030D-6E8A-4147-A177-3AD203B41FA5}">
                      <a16:colId xmlns:a16="http://schemas.microsoft.com/office/drawing/2014/main" val="772468404"/>
                    </a:ext>
                  </a:extLst>
                </a:gridCol>
                <a:gridCol w="2147473">
                  <a:extLst>
                    <a:ext uri="{9D8B030D-6E8A-4147-A177-3AD203B41FA5}">
                      <a16:colId xmlns:a16="http://schemas.microsoft.com/office/drawing/2014/main" val="1151273818"/>
                    </a:ext>
                  </a:extLst>
                </a:gridCol>
                <a:gridCol w="2163775">
                  <a:extLst>
                    <a:ext uri="{9D8B030D-6E8A-4147-A177-3AD203B41FA5}">
                      <a16:colId xmlns:a16="http://schemas.microsoft.com/office/drawing/2014/main" val="2867756986"/>
                    </a:ext>
                  </a:extLst>
                </a:gridCol>
              </a:tblGrid>
              <a:tr h="1209647">
                <a:tc>
                  <a:txBody>
                    <a:bodyPr/>
                    <a:lstStyle/>
                    <a:p>
                      <a:r>
                        <a:rPr lang="it-IT" b="1" dirty="0"/>
                        <a:t>MindBalance</a:t>
                      </a:r>
                      <a:endParaRPr lang="it-IT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 dirty="0"/>
                        <a:t>Approccio integrato (mente + corpo)</a:t>
                      </a:r>
                    </a:p>
                    <a:p>
                      <a:endParaRPr lang="it-IT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 dirty="0"/>
                        <a:t>App leggera e non invasiva</a:t>
                      </a:r>
                    </a:p>
                    <a:p>
                      <a:endParaRPr lang="it-IT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6384903"/>
                  </a:ext>
                </a:extLst>
              </a:tr>
              <a:tr h="930498">
                <a:tc>
                  <a:txBody>
                    <a:bodyPr/>
                    <a:lstStyle/>
                    <a:p>
                      <a:r>
                        <a:rPr lang="it-IT" sz="1600" b="0" dirty="0" err="1">
                          <a:solidFill>
                            <a:srgbClr val="4D5A6D"/>
                          </a:solidFill>
                        </a:rPr>
                        <a:t>HeadSpace</a:t>
                      </a:r>
                      <a:endParaRPr lang="it-IT" sz="1600" b="0" dirty="0">
                        <a:solidFill>
                          <a:srgbClr val="4D5A6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0" dirty="0">
                          <a:solidFill>
                            <a:srgbClr val="4D5A6D"/>
                          </a:solidFill>
                        </a:rPr>
                        <a:t>Alta qualità dei contenuti audio e 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b="0" dirty="0">
                          <a:solidFill>
                            <a:srgbClr val="4D5A6D"/>
                          </a:solidFill>
                        </a:rPr>
                        <a:t>Mancanza di funzionalità fisiche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449766"/>
                  </a:ext>
                </a:extLst>
              </a:tr>
              <a:tr h="651348">
                <a:tc>
                  <a:txBody>
                    <a:bodyPr/>
                    <a:lstStyle/>
                    <a:p>
                      <a:r>
                        <a:rPr lang="it-IT" sz="1600" dirty="0" err="1">
                          <a:solidFill>
                            <a:srgbClr val="4D5A6D"/>
                          </a:solidFill>
                        </a:rPr>
                        <a:t>Meditopia</a:t>
                      </a:r>
                      <a:endParaRPr lang="it-IT" sz="1600" dirty="0">
                        <a:solidFill>
                          <a:srgbClr val="4D5A6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>
                          <a:solidFill>
                            <a:srgbClr val="4D5A6D"/>
                          </a:solidFill>
                        </a:rPr>
                        <a:t>Vasta libreria di contenuti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>
                          <a:solidFill>
                            <a:srgbClr val="4D5A6D"/>
                          </a:solidFill>
                        </a:rPr>
                        <a:t>Poco spazio dedicato al corpo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860092"/>
                  </a:ext>
                </a:extLst>
              </a:tr>
              <a:tr h="930498">
                <a:tc>
                  <a:txBody>
                    <a:bodyPr/>
                    <a:lstStyle/>
                    <a:p>
                      <a:r>
                        <a:rPr lang="it-IT" sz="1600" dirty="0" err="1">
                          <a:solidFill>
                            <a:srgbClr val="4D5A6D"/>
                          </a:solidFill>
                        </a:rPr>
                        <a:t>Fabulous</a:t>
                      </a:r>
                      <a:endParaRPr lang="it-IT" sz="1600" dirty="0">
                        <a:solidFill>
                          <a:srgbClr val="4D5A6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>
                          <a:solidFill>
                            <a:srgbClr val="4D5A6D"/>
                          </a:solidFill>
                        </a:rPr>
                        <a:t>Approccio olistico a corpo e mente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>
                          <a:solidFill>
                            <a:srgbClr val="4D5A6D"/>
                          </a:solidFill>
                        </a:rPr>
                        <a:t>Può risultare dispersivo, notifiche invadenti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1419269"/>
                  </a:ext>
                </a:extLst>
              </a:tr>
            </a:tbl>
          </a:graphicData>
        </a:graphic>
      </p:graphicFrame>
      <p:pic>
        <p:nvPicPr>
          <p:cNvPr id="3080" name="Picture 8" descr="App Android di Meditopia su Google Play">
            <a:extLst>
              <a:ext uri="{FF2B5EF4-FFF2-40B4-BE49-F238E27FC236}">
                <a16:creationId xmlns:a16="http://schemas.microsoft.com/office/drawing/2014/main" id="{100BAD74-B629-6DF3-4315-6145B8237E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3" r="6117" b="3"/>
          <a:stretch>
            <a:fillRect/>
          </a:stretch>
        </p:blipFill>
        <p:spPr bwMode="auto">
          <a:xfrm>
            <a:off x="6844951" y="1077770"/>
            <a:ext cx="2358250" cy="2669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eadspace - University Health Center">
            <a:extLst>
              <a:ext uri="{FF2B5EF4-FFF2-40B4-BE49-F238E27FC236}">
                <a16:creationId xmlns:a16="http://schemas.microsoft.com/office/drawing/2014/main" id="{5E7D993C-BD01-9FE6-9AD5-5E533CFF5C0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79" r="2" b="10014"/>
          <a:stretch>
            <a:fillRect/>
          </a:stretch>
        </p:blipFill>
        <p:spPr bwMode="auto">
          <a:xfrm>
            <a:off x="9364068" y="1077769"/>
            <a:ext cx="2360341" cy="180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Fabulous - Routine e benessere - App su Google Play">
            <a:extLst>
              <a:ext uri="{FF2B5EF4-FFF2-40B4-BE49-F238E27FC236}">
                <a16:creationId xmlns:a16="http://schemas.microsoft.com/office/drawing/2014/main" id="{95A132F8-427E-9F91-6940-3C8724A86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43" r="3" b="3"/>
          <a:stretch>
            <a:fillRect/>
          </a:stretch>
        </p:blipFill>
        <p:spPr bwMode="auto">
          <a:xfrm>
            <a:off x="9364068" y="3049883"/>
            <a:ext cx="2360341" cy="2781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95" name="Straight Connector 3094">
            <a:extLst>
              <a:ext uri="{FF2B5EF4-FFF2-40B4-BE49-F238E27FC236}">
                <a16:creationId xmlns:a16="http://schemas.microsoft.com/office/drawing/2014/main" id="{703843D5-9DFA-4582-A213-02239F06F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987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magine 9" descr="Immagine che contiene Elementi grafici, simbolo, logo, Carattere&#10;&#10;Il contenuto generato dall'IA potrebbe non essere corretto.">
            <a:extLst>
              <a:ext uri="{FF2B5EF4-FFF2-40B4-BE49-F238E27FC236}">
                <a16:creationId xmlns:a16="http://schemas.microsoft.com/office/drawing/2014/main" id="{081D0A69-C6F7-98C7-D2FA-390AC2FA8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4951" y="3843085"/>
            <a:ext cx="2358250" cy="220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CBE846-35C3-2D58-1F2A-DE131117E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1329959"/>
          </a:xfrm>
        </p:spPr>
        <p:txBody>
          <a:bodyPr>
            <a:normAutofit/>
          </a:bodyPr>
          <a:lstStyle/>
          <a:p>
            <a:r>
              <a:rPr lang="it-IT" b="1" dirty="0">
                <a:solidFill>
                  <a:srgbClr val="4D5A6D"/>
                </a:solidFill>
              </a:rPr>
              <a:t>Analisi dell’utenza: dati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4504F4F-0F88-75D0-2DCC-77AF7F1F4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7" y="1594127"/>
            <a:ext cx="8065840" cy="345510"/>
          </a:xfrm>
        </p:spPr>
        <p:txBody>
          <a:bodyPr/>
          <a:lstStyle/>
          <a:p>
            <a:r>
              <a:rPr lang="it-IT" b="0" dirty="0"/>
              <a:t>Risultati chiave del questionario che hanno guidato il design</a:t>
            </a:r>
          </a:p>
        </p:txBody>
      </p:sp>
      <p:graphicFrame>
        <p:nvGraphicFramePr>
          <p:cNvPr id="8" name="Segnaposto contenuto 7">
            <a:extLst>
              <a:ext uri="{FF2B5EF4-FFF2-40B4-BE49-F238E27FC236}">
                <a16:creationId xmlns:a16="http://schemas.microsoft.com/office/drawing/2014/main" id="{AE94FE4D-EC0E-C847-910C-5A03193D69F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63004708"/>
              </p:ext>
            </p:extLst>
          </p:nvPr>
        </p:nvGraphicFramePr>
        <p:xfrm>
          <a:off x="2439645" y="2259106"/>
          <a:ext cx="7218219" cy="32612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80E1753E-1B4C-6759-8886-D1EF59722CE1}"/>
              </a:ext>
            </a:extLst>
          </p:cNvPr>
          <p:cNvSpPr txBox="1"/>
          <p:nvPr/>
        </p:nvSpPr>
        <p:spPr>
          <a:xfrm>
            <a:off x="920773" y="5506976"/>
            <a:ext cx="10689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i="1" dirty="0">
                <a:solidFill>
                  <a:srgbClr val="4D5A6D"/>
                </a:solidFill>
              </a:rPr>
              <a:t>L’analisi rivela utenti </a:t>
            </a:r>
            <a:r>
              <a:rPr lang="it-IT" sz="1400" b="1" i="1" dirty="0">
                <a:solidFill>
                  <a:srgbClr val="4D5A6D"/>
                </a:solidFill>
              </a:rPr>
              <a:t>stressati</a:t>
            </a:r>
            <a:r>
              <a:rPr lang="it-IT" sz="1400" i="1" dirty="0">
                <a:solidFill>
                  <a:srgbClr val="4D5A6D"/>
                </a:solidFill>
              </a:rPr>
              <a:t>, con </a:t>
            </a:r>
            <a:r>
              <a:rPr lang="it-IT" sz="1400" b="1" i="1" dirty="0">
                <a:solidFill>
                  <a:srgbClr val="4D5A6D"/>
                </a:solidFill>
              </a:rPr>
              <a:t>poco tempo </a:t>
            </a:r>
            <a:r>
              <a:rPr lang="it-IT" sz="1400" i="1" dirty="0">
                <a:solidFill>
                  <a:srgbClr val="4D5A6D"/>
                </a:solidFill>
              </a:rPr>
              <a:t>e </a:t>
            </a:r>
            <a:r>
              <a:rPr lang="it-IT" sz="1400" b="1" i="1" dirty="0">
                <a:solidFill>
                  <a:srgbClr val="4D5A6D"/>
                </a:solidFill>
              </a:rPr>
              <a:t>abbastanza</a:t>
            </a:r>
            <a:r>
              <a:rPr lang="it-IT" sz="1400" i="1" dirty="0">
                <a:solidFill>
                  <a:srgbClr val="4D5A6D"/>
                </a:solidFill>
              </a:rPr>
              <a:t> </a:t>
            </a:r>
            <a:r>
              <a:rPr lang="it-IT" sz="1400" b="1" i="1" dirty="0">
                <a:solidFill>
                  <a:srgbClr val="4D5A6D"/>
                </a:solidFill>
              </a:rPr>
              <a:t>esperienza</a:t>
            </a:r>
            <a:r>
              <a:rPr lang="it-IT" sz="1400" i="1" dirty="0">
                <a:solidFill>
                  <a:srgbClr val="4D5A6D"/>
                </a:solidFill>
              </a:rPr>
              <a:t> con app simili. Le funzionalità più richieste sono </a:t>
            </a:r>
            <a:r>
              <a:rPr lang="it-IT" sz="1400" b="1" i="1" dirty="0">
                <a:solidFill>
                  <a:srgbClr val="4D5A6D"/>
                </a:solidFill>
              </a:rPr>
              <a:t>motivazionali</a:t>
            </a:r>
            <a:r>
              <a:rPr lang="it-IT" sz="1400" i="1" dirty="0">
                <a:solidFill>
                  <a:srgbClr val="4D5A6D"/>
                </a:solidFill>
              </a:rPr>
              <a:t> e di </a:t>
            </a:r>
            <a:r>
              <a:rPr lang="it-IT" sz="1400" b="1" i="1" dirty="0">
                <a:solidFill>
                  <a:srgbClr val="4D5A6D"/>
                </a:solidFill>
              </a:rPr>
              <a:t>diario</a:t>
            </a:r>
          </a:p>
        </p:txBody>
      </p:sp>
      <p:pic>
        <p:nvPicPr>
          <p:cNvPr id="18" name="Elemento grafico 17" descr="Lucchetto a cuore contorno">
            <a:extLst>
              <a:ext uri="{FF2B5EF4-FFF2-40B4-BE49-F238E27FC236}">
                <a16:creationId xmlns:a16="http://schemas.microsoft.com/office/drawing/2014/main" id="{668A0EF0-E90F-9275-8C9B-D93045B0E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02625" y="3223837"/>
            <a:ext cx="391151" cy="391151"/>
          </a:xfrm>
          <a:prstGeom prst="rect">
            <a:avLst/>
          </a:prstGeom>
        </p:spPr>
      </p:pic>
      <p:pic>
        <p:nvPicPr>
          <p:cNvPr id="21" name="Elemento grafico 20" descr="Orologio contorno">
            <a:extLst>
              <a:ext uri="{FF2B5EF4-FFF2-40B4-BE49-F238E27FC236}">
                <a16:creationId xmlns:a16="http://schemas.microsoft.com/office/drawing/2014/main" id="{5443162D-039B-05D9-5D65-D926F4D6C2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2045205" y="2553549"/>
            <a:ext cx="394440" cy="394440"/>
          </a:xfrm>
          <a:prstGeom prst="rect">
            <a:avLst/>
          </a:prstGeom>
        </p:spPr>
      </p:pic>
      <p:pic>
        <p:nvPicPr>
          <p:cNvPr id="25" name="Elemento grafico 24" descr="Emisfero destro del cervello contorno">
            <a:extLst>
              <a:ext uri="{FF2B5EF4-FFF2-40B4-BE49-F238E27FC236}">
                <a16:creationId xmlns:a16="http://schemas.microsoft.com/office/drawing/2014/main" id="{2A6B4CEC-102F-E54F-B79B-974DD2FD07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439645" y="4036929"/>
            <a:ext cx="394440" cy="394440"/>
          </a:xfrm>
          <a:prstGeom prst="rect">
            <a:avLst/>
          </a:prstGeom>
        </p:spPr>
      </p:pic>
      <p:pic>
        <p:nvPicPr>
          <p:cNvPr id="27" name="Elemento grafico 26" descr="Emisfero sinistro del cervello contorno">
            <a:extLst>
              <a:ext uri="{FF2B5EF4-FFF2-40B4-BE49-F238E27FC236}">
                <a16:creationId xmlns:a16="http://schemas.microsoft.com/office/drawing/2014/main" id="{28C131FA-220E-9415-7ACB-9496855A0A4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636865" y="4778619"/>
            <a:ext cx="394441" cy="394441"/>
          </a:xfrm>
          <a:prstGeom prst="rect">
            <a:avLst/>
          </a:prstGeom>
        </p:spPr>
      </p:pic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83FBE005-9FFC-5F44-2E0B-71015E52DB5C}"/>
              </a:ext>
            </a:extLst>
          </p:cNvPr>
          <p:cNvSpPr txBox="1"/>
          <p:nvPr/>
        </p:nvSpPr>
        <p:spPr>
          <a:xfrm>
            <a:off x="1073173" y="5774964"/>
            <a:ext cx="10320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400" i="1" dirty="0">
                <a:solidFill>
                  <a:srgbClr val="4D5A6D"/>
                </a:solidFill>
              </a:rPr>
              <a:t>Metodologia: questionario online (Google Form) - 19 partecipanti – età 18-45 </a:t>
            </a:r>
            <a:endParaRPr lang="it-IT" sz="1400" b="1" i="1" dirty="0">
              <a:solidFill>
                <a:srgbClr val="4D5A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2690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3" grpId="0" build="p"/>
      <p:bldGraphic spid="8" grpId="0">
        <p:bldAsOne/>
      </p:bldGraphic>
      <p:bldP spid="9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5D43CCF-9C67-5B72-12CF-451E2448C5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6968" y="914400"/>
            <a:ext cx="6627924" cy="13075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4000" b="1" dirty="0">
                <a:solidFill>
                  <a:srgbClr val="4D5A6D"/>
                </a:solidFill>
              </a:rPr>
              <a:t>Personas: </a:t>
            </a:r>
            <a:r>
              <a:rPr lang="it-IT" sz="4000" b="1" dirty="0" err="1">
                <a:solidFill>
                  <a:srgbClr val="4D5A6D"/>
                </a:solidFill>
              </a:rPr>
              <a:t>marta</a:t>
            </a:r>
            <a:r>
              <a:rPr lang="it-IT" sz="4000" b="1" dirty="0">
                <a:solidFill>
                  <a:srgbClr val="4D5A6D"/>
                </a:solidFill>
              </a:rPr>
              <a:t> rossi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9DA5A66-62DD-F698-2B95-DB8B3AC450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420" r="36171" b="1"/>
          <a:stretch>
            <a:fillRect/>
          </a:stretch>
        </p:blipFill>
        <p:spPr>
          <a:xfrm>
            <a:off x="20" y="-17929"/>
            <a:ext cx="4206220" cy="6875929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7665" y="722376"/>
            <a:ext cx="647635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ottotitolo 2">
            <a:extLst>
              <a:ext uri="{FF2B5EF4-FFF2-40B4-BE49-F238E27FC236}">
                <a16:creationId xmlns:a16="http://schemas.microsoft.com/office/drawing/2014/main" id="{250F197B-F072-E62E-F0B6-F7BBE2AF7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7665" y="2051222"/>
            <a:ext cx="6627924" cy="3329524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algn="just"/>
            <a:r>
              <a:rPr lang="it-IT" b="1" dirty="0">
                <a:solidFill>
                  <a:srgbClr val="67679D"/>
                </a:solidFill>
              </a:rPr>
              <a:t>Descrizione</a:t>
            </a:r>
          </a:p>
          <a:p>
            <a:pPr algn="just"/>
            <a:r>
              <a:rPr lang="it-IT" sz="1800" dirty="0">
                <a:solidFill>
                  <a:srgbClr val="4D5A6D"/>
                </a:solidFill>
              </a:rPr>
              <a:t>Studentessa a tempo pieno, trascorre molte ore al computer. Sperimenta ansia e stress durante gli esami. Cerca strumenti semplici che la aiutino a ritrovare calma e concentrazione, senza distrarla o sovraccaricarla.</a:t>
            </a:r>
          </a:p>
          <a:p>
            <a:r>
              <a:rPr lang="it-IT" b="1" dirty="0">
                <a:solidFill>
                  <a:srgbClr val="67679D"/>
                </a:solidFill>
              </a:rPr>
              <a:t>Goal</a:t>
            </a:r>
            <a:endParaRPr lang="it-IT" b="1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4D5A6D"/>
                </a:solidFill>
              </a:rPr>
              <a:t>Gestire ansia e stress legati allo studio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4D5A6D"/>
                </a:solidFill>
              </a:rPr>
              <a:t>Mantenere la concentrazione con micro-pause efficaci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rgbClr val="4D5A6D"/>
                </a:solidFill>
              </a:rPr>
              <a:t>Avere un'app di supporto calmante e visivamente piacevole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7665" y="6144768"/>
            <a:ext cx="647635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9394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EB2B6F-107E-3123-E648-D4E13A9B9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966" y="1085358"/>
            <a:ext cx="7648417" cy="1754266"/>
          </a:xfrm>
        </p:spPr>
        <p:txBody>
          <a:bodyPr>
            <a:normAutofit fontScale="90000"/>
          </a:bodyPr>
          <a:lstStyle/>
          <a:p>
            <a:r>
              <a:rPr lang="it-IT" sz="4800" b="1" dirty="0">
                <a:solidFill>
                  <a:srgbClr val="4D5A6D"/>
                </a:solidFill>
              </a:rPr>
              <a:t>Analisi dei task (esempio): compilazione diario dell’umore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5C33F76-831B-D4B1-CFB3-D367C67E9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75834" y="3116480"/>
            <a:ext cx="7454397" cy="3174661"/>
          </a:xfrm>
        </p:spPr>
        <p:txBody>
          <a:bodyPr>
            <a:normAutofit fontScale="62500" lnSpcReduction="20000"/>
          </a:bodyPr>
          <a:lstStyle/>
          <a:p>
            <a:r>
              <a:rPr lang="it-IT" b="1" dirty="0"/>
              <a:t>Accesso:</a:t>
            </a:r>
            <a:r>
              <a:rPr lang="it-IT" dirty="0"/>
              <a:t> L'utente accede alla sezione "Diario" direttamente dalla schermata home</a:t>
            </a:r>
          </a:p>
          <a:p>
            <a:endParaRPr lang="it-IT" dirty="0"/>
          </a:p>
          <a:p>
            <a:r>
              <a:rPr lang="it-IT" b="1" dirty="0"/>
              <a:t>Selezione:</a:t>
            </a:r>
            <a:r>
              <a:rPr lang="it-IT" dirty="0"/>
              <a:t> Seleziona lo stato d’animo tra quelli proposti (es. felice, ansioso, stanco, motivato), rappresentati da icone chiare.</a:t>
            </a:r>
          </a:p>
          <a:p>
            <a:endParaRPr lang="it-IT" dirty="0"/>
          </a:p>
          <a:p>
            <a:r>
              <a:rPr lang="it-IT" b="1" dirty="0"/>
              <a:t>Dettaglio (Facoltativo):</a:t>
            </a:r>
            <a:r>
              <a:rPr lang="it-IT" dirty="0"/>
              <a:t> Ha la possibilità di inserire un commento libero per descrivere i propri pensieri o il contesto del suo stato d’animo.</a:t>
            </a:r>
          </a:p>
          <a:p>
            <a:endParaRPr lang="it-IT" dirty="0"/>
          </a:p>
          <a:p>
            <a:r>
              <a:rPr lang="it-IT" b="1" dirty="0"/>
              <a:t>Salvataggio:</a:t>
            </a:r>
            <a:r>
              <a:rPr lang="it-IT" dirty="0"/>
              <a:t> Con un singolo </a:t>
            </a:r>
            <a:r>
              <a:rPr lang="it-IT" dirty="0" err="1"/>
              <a:t>tap</a:t>
            </a:r>
            <a:r>
              <a:rPr lang="it-IT" dirty="0"/>
              <a:t>, salva la registrazione giornaliera, che contribuirà alle statistiche personali.</a:t>
            </a:r>
          </a:p>
        </p:txBody>
      </p:sp>
      <p:pic>
        <p:nvPicPr>
          <p:cNvPr id="14" name="Elemento grafico 13" descr="Freccia a destra con riempimento a tinta unita">
            <a:extLst>
              <a:ext uri="{FF2B5EF4-FFF2-40B4-BE49-F238E27FC236}">
                <a16:creationId xmlns:a16="http://schemas.microsoft.com/office/drawing/2014/main" id="{EDF26EDF-0239-180F-F768-78FCB6DCDE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9966" y="3075052"/>
            <a:ext cx="395868" cy="395868"/>
          </a:xfrm>
          <a:prstGeom prst="rect">
            <a:avLst/>
          </a:prstGeom>
        </p:spPr>
      </p:pic>
      <p:pic>
        <p:nvPicPr>
          <p:cNvPr id="16" name="Elemento grafico 15" descr="Faccina sorridente con riempimento a tinta unita">
            <a:extLst>
              <a:ext uri="{FF2B5EF4-FFF2-40B4-BE49-F238E27FC236}">
                <a16:creationId xmlns:a16="http://schemas.microsoft.com/office/drawing/2014/main" id="{B1AAAAE0-1EC4-DD36-C9E9-2F87B4F51D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9966" y="3846335"/>
            <a:ext cx="395868" cy="395868"/>
          </a:xfrm>
          <a:prstGeom prst="rect">
            <a:avLst/>
          </a:prstGeom>
        </p:spPr>
      </p:pic>
      <p:pic>
        <p:nvPicPr>
          <p:cNvPr id="18" name="Elemento grafico 17" descr="Penna con riempimento a tinta unita">
            <a:extLst>
              <a:ext uri="{FF2B5EF4-FFF2-40B4-BE49-F238E27FC236}">
                <a16:creationId xmlns:a16="http://schemas.microsoft.com/office/drawing/2014/main" id="{D80C6EC1-4BE4-5346-867D-2734BF890C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9966" y="4713059"/>
            <a:ext cx="395869" cy="395869"/>
          </a:xfrm>
          <a:prstGeom prst="rect">
            <a:avLst/>
          </a:prstGeom>
        </p:spPr>
      </p:pic>
      <p:pic>
        <p:nvPicPr>
          <p:cNvPr id="20" name="Elemento grafico 19" descr="Disco con riempimento a tinta unita">
            <a:extLst>
              <a:ext uri="{FF2B5EF4-FFF2-40B4-BE49-F238E27FC236}">
                <a16:creationId xmlns:a16="http://schemas.microsoft.com/office/drawing/2014/main" id="{6269D49B-034E-0EF0-0D47-2D70813E0FD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79966" y="5579784"/>
            <a:ext cx="395869" cy="395869"/>
          </a:xfrm>
          <a:prstGeom prst="rect">
            <a:avLst/>
          </a:prstGeom>
        </p:spPr>
      </p:pic>
      <p:pic>
        <p:nvPicPr>
          <p:cNvPr id="5" name="Diario dell'umore - clip.mov">
            <a:hlinkClick r:id="" action="ppaction://media"/>
            <a:extLst>
              <a:ext uri="{FF2B5EF4-FFF2-40B4-BE49-F238E27FC236}">
                <a16:creationId xmlns:a16="http://schemas.microsoft.com/office/drawing/2014/main" id="{D81520AC-61D1-F7FB-C660-1B2D609284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24251" y="0"/>
            <a:ext cx="34591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6567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85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6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" fill="hold">
                      <p:stCondLst>
                        <p:cond delay="0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B2C6E26-1CD1-254F-02C6-E176119C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926353"/>
            <a:ext cx="10858501" cy="931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4800" b="1" dirty="0">
                <a:solidFill>
                  <a:srgbClr val="4D5A6D"/>
                </a:solidFill>
              </a:rPr>
              <a:t>Prototipi a bassa fedeltà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9CE9CA4-5389-7366-D8C6-699407A8D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1857688"/>
            <a:ext cx="10163174" cy="63098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it-IT" sz="2000" dirty="0">
                <a:solidFill>
                  <a:srgbClr val="4D5A6D"/>
                </a:solidFill>
              </a:rPr>
              <a:t>Schizzi a mano delle interfacce chiave (Diario, Suoni, pausa Attiva, Frasi Motivazionali, Profilo)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>
            <a:extLst>
              <a:ext uri="{FF2B5EF4-FFF2-40B4-BE49-F238E27FC236}">
                <a16:creationId xmlns:a16="http://schemas.microsoft.com/office/drawing/2014/main" id="{26B83986-B4BD-5086-A29D-4501CC12E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99" y="2850776"/>
            <a:ext cx="2045880" cy="327340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4D1D5CF-4132-F300-3731-A38C64B87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4760" y="2878055"/>
            <a:ext cx="1931310" cy="327340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B6E86BE-B37C-5999-04AE-AC54F1BB9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448" y="2878055"/>
            <a:ext cx="1988594" cy="327340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A90E0C8-6C8F-7E2A-FB6C-98F5C7C84A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5420" y="2878055"/>
            <a:ext cx="1882209" cy="327340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236C783-774F-9E86-AA36-BC3CCE19DC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33715" y="2883647"/>
            <a:ext cx="2178544" cy="326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46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2"/>
      <p:bldP spid="3" grpI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C41ECD-1554-A4A6-9750-AF6D46288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1938992"/>
          </a:xfrm>
        </p:spPr>
        <p:txBody>
          <a:bodyPr/>
          <a:lstStyle/>
          <a:p>
            <a:r>
              <a:rPr lang="it-IT" b="1" dirty="0">
                <a:solidFill>
                  <a:srgbClr val="4D5A6D"/>
                </a:solidFill>
              </a:rPr>
              <a:t>Test di usabilità: prototipo a bassa fedeltà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3C5F64D-CD18-CA01-B574-3A1A4EDF7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9345" y="3151202"/>
            <a:ext cx="4948567" cy="2710543"/>
          </a:xfrm>
        </p:spPr>
        <p:txBody>
          <a:bodyPr>
            <a:normAutofit lnSpcReduction="10000"/>
          </a:bodyPr>
          <a:lstStyle/>
          <a:p>
            <a:r>
              <a:rPr lang="it-IT" b="1" dirty="0">
                <a:solidFill>
                  <a:srgbClr val="4D5A6D"/>
                </a:solidFill>
              </a:rPr>
              <a:t>Risultati Chiave (5 Utenti)</a:t>
            </a:r>
          </a:p>
          <a:p>
            <a:r>
              <a:rPr lang="it-IT" dirty="0">
                <a:solidFill>
                  <a:srgbClr val="4D5A6D"/>
                </a:solidFill>
              </a:rPr>
              <a:t>Test condotti con il metodo "Think Aloud".</a:t>
            </a:r>
          </a:p>
          <a:p>
            <a:r>
              <a:rPr lang="it-IT" b="1" dirty="0">
                <a:solidFill>
                  <a:srgbClr val="4D5A6D"/>
                </a:solidFill>
              </a:rPr>
              <a:t>Feedback Positivo:</a:t>
            </a:r>
            <a:r>
              <a:rPr lang="it-IT" dirty="0">
                <a:solidFill>
                  <a:srgbClr val="4D5A6D"/>
                </a:solidFill>
              </a:rPr>
              <a:t> Flussi principali (login, diario, respirazione) completati senza errori.</a:t>
            </a:r>
          </a:p>
          <a:p>
            <a:r>
              <a:rPr lang="it-IT" b="1" dirty="0">
                <a:solidFill>
                  <a:srgbClr val="4D5A6D"/>
                </a:solidFill>
              </a:rPr>
              <a:t>Problema :</a:t>
            </a:r>
            <a:r>
              <a:rPr lang="it-IT" dirty="0">
                <a:solidFill>
                  <a:srgbClr val="4D5A6D"/>
                </a:solidFill>
              </a:rPr>
              <a:t> L'etichetta "Pausa Attiva" non era chiara; interpretata come una pausa generica e non come esercizi fisici.</a:t>
            </a:r>
          </a:p>
          <a:p>
            <a:endParaRPr lang="it-IT" b="1" dirty="0">
              <a:solidFill>
                <a:srgbClr val="4D5A6D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7F124F0-83E7-B9D8-54C6-C5BBDD88D53D}"/>
              </a:ext>
            </a:extLst>
          </p:cNvPr>
          <p:cNvSpPr txBox="1"/>
          <p:nvPr/>
        </p:nvSpPr>
        <p:spPr>
          <a:xfrm>
            <a:off x="704088" y="2855814"/>
            <a:ext cx="461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dirty="0">
                <a:solidFill>
                  <a:srgbClr val="A5B4FD"/>
                </a:solidFill>
                <a:latin typeface="Poppins" pitchFamily="2" charset="77"/>
                <a:cs typeface="Poppins" pitchFamily="2" charset="77"/>
              </a:rPr>
              <a:t>98.33%</a:t>
            </a:r>
          </a:p>
          <a:p>
            <a:r>
              <a:rPr lang="it-IT" sz="2000" b="1" dirty="0">
                <a:solidFill>
                  <a:srgbClr val="4D5A6D"/>
                </a:solidFill>
                <a:latin typeface="Poppins" pitchFamily="2" charset="77"/>
                <a:cs typeface="Poppins" pitchFamily="2" charset="77"/>
              </a:rPr>
              <a:t>Tasso di Successo Medio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EE13CD9-7C16-B2B7-72F0-749BB7173766}"/>
              </a:ext>
            </a:extLst>
          </p:cNvPr>
          <p:cNvSpPr txBox="1"/>
          <p:nvPr/>
        </p:nvSpPr>
        <p:spPr>
          <a:xfrm>
            <a:off x="704088" y="4482675"/>
            <a:ext cx="4610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0" b="1" dirty="0">
                <a:solidFill>
                  <a:srgbClr val="A5B4FD"/>
                </a:solidFill>
                <a:latin typeface="Poppins" pitchFamily="2" charset="77"/>
                <a:cs typeface="Poppins" pitchFamily="2" charset="77"/>
              </a:rPr>
              <a:t>77.50</a:t>
            </a:r>
          </a:p>
          <a:p>
            <a:r>
              <a:rPr lang="it-IT" sz="2000" b="1" dirty="0">
                <a:solidFill>
                  <a:srgbClr val="4D5A6D"/>
                </a:solidFill>
                <a:latin typeface="Poppins" pitchFamily="2" charset="77"/>
                <a:cs typeface="Poppins" pitchFamily="2" charset="77"/>
              </a:rPr>
              <a:t>Punteggio SUS</a:t>
            </a:r>
          </a:p>
        </p:txBody>
      </p:sp>
    </p:spTree>
    <p:extLst>
      <p:ext uri="{BB962C8B-B14F-4D97-AF65-F5344CB8AC3E}">
        <p14:creationId xmlns:p14="http://schemas.microsoft.com/office/powerpoint/2010/main" val="178763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1750109-3B91-4506-B997-0CD8E35A1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5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2D8D1B-59F6-4FF3-8547-9BBB6129F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946DFE5-6A79-95DC-6158-25ABAE717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802" y="643467"/>
            <a:ext cx="1231637" cy="247565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C444748-5A8D-4B53-89FE-42B455DFA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487090"/>
            <a:ext cx="3588171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BAB9B79-22F2-8638-4F4F-83FD0ED35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058" y="650497"/>
            <a:ext cx="1228139" cy="246862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4044C96-7CFD-44DB-A579-D77B0D37C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5998" y="487090"/>
            <a:ext cx="3588174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14D33A5-F4C3-3FE0-3DB1-6A0D999175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2814" y="650497"/>
            <a:ext cx="1234311" cy="246862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FC8C21F-9484-4A71-ABFA-6C10682FA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625A581-816F-9867-55D7-848414F84E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4919" y="3748194"/>
            <a:ext cx="1180203" cy="247163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4FFA271-A10A-4AC3-8F06-E3313A197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502" y="3603670"/>
            <a:ext cx="3601167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F9FE375-3674-4B26-B67B-30AFAF78C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3610700"/>
            <a:ext cx="3588171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6C0A6CA-21AA-97CA-C4CB-D9DA1BB447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3822" y="3818714"/>
            <a:ext cx="1200555" cy="240111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BA6AAB2-B5BB-CE4B-18F8-6142A3D04D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23819" y="3755224"/>
            <a:ext cx="1232300" cy="2464601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691D0525-393E-1C31-D2B7-6426C71DE2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72421" y="1881293"/>
            <a:ext cx="1782241" cy="3577398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ACB61402-2D42-52B8-9E23-B851C3230DC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96776" y="1822127"/>
            <a:ext cx="1785453" cy="357739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0442E20-F523-59D3-3323-9185EB142B55}"/>
              </a:ext>
            </a:extLst>
          </p:cNvPr>
          <p:cNvSpPr txBox="1"/>
          <p:nvPr/>
        </p:nvSpPr>
        <p:spPr>
          <a:xfrm>
            <a:off x="3602182" y="19673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044648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curtains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1866</TotalTime>
  <Words>469</Words>
  <Application>Microsoft Macintosh PowerPoint</Application>
  <PresentationFormat>Widescreen</PresentationFormat>
  <Paragraphs>75</Paragraphs>
  <Slides>11</Slides>
  <Notes>5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Aptos</vt:lpstr>
      <vt:lpstr>Arial</vt:lpstr>
      <vt:lpstr>Calisto MT</vt:lpstr>
      <vt:lpstr>Poppins</vt:lpstr>
      <vt:lpstr>Univers Condensed</vt:lpstr>
      <vt:lpstr>ChronicleVTI</vt:lpstr>
      <vt:lpstr>Progettazione dell’Interazione con l’Utente + Lab</vt:lpstr>
      <vt:lpstr>MindBalance : equilibrio tra corpo e mente</vt:lpstr>
      <vt:lpstr>Analisi della concorrenza</vt:lpstr>
      <vt:lpstr>Analisi dell’utenza: dati </vt:lpstr>
      <vt:lpstr>Personas: marta rossi</vt:lpstr>
      <vt:lpstr>Analisi dei task (esempio): compilazione diario dell’umore</vt:lpstr>
      <vt:lpstr>Prototipi a bassa fedeltà</vt:lpstr>
      <vt:lpstr>Test di usabilità: prototipo a bassa fedeltà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CROCE LAURA</dc:creator>
  <cp:lastModifiedBy>CROCE LAURA</cp:lastModifiedBy>
  <cp:revision>5</cp:revision>
  <dcterms:created xsi:type="dcterms:W3CDTF">2025-11-10T14:06:44Z</dcterms:created>
  <dcterms:modified xsi:type="dcterms:W3CDTF">2025-11-11T21:52:35Z</dcterms:modified>
</cp:coreProperties>
</file>

<file path=docProps/thumbnail.jpeg>
</file>